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Nuni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Nunito-bold.fntdata"/><Relationship Id="rId11" Type="http://schemas.openxmlformats.org/officeDocument/2006/relationships/slide" Target="slides/slide6.xml"/><Relationship Id="rId22" Type="http://schemas.openxmlformats.org/officeDocument/2006/relationships/font" Target="fonts/Nunito-boldItalic.fntdata"/><Relationship Id="rId10" Type="http://schemas.openxmlformats.org/officeDocument/2006/relationships/slide" Target="slides/slide5.xml"/><Relationship Id="rId21" Type="http://schemas.openxmlformats.org/officeDocument/2006/relationships/font" Target="fonts/Nuni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Nunito-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jp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0fbf9d0832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0fbf9d0832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1165bf2cb78_0_14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1165bf2cb78_0_14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1651ae31a4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1651ae31a4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0fbf9d0832_0_2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0fbf9d0832_0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0fbf9d0832_0_1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0fbf9d0832_0_1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National academy of engineering</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27d62d9b30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27d62d9b30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National academy of engineering</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0fbf9d0832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0fbf9d0832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0fbf9d0832_0_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0fbf9d0832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0fbf9d0832_0_1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0fbf9d0832_0_1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0fbf9d0832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0fbf9d0832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0fbf9d0832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0fbf9d0832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0fbf9d0832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0fbf9d0832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6"/>
        </a:solidFill>
      </p:bgPr>
    </p:bg>
    <p:spTree>
      <p:nvGrpSpPr>
        <p:cNvPr id="9"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509632"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255200" y="592"/>
              <a:ext cx="1741500" cy="10443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159826"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905395" y="592"/>
              <a:ext cx="1741500" cy="1044300"/>
            </a:xfrm>
            <a:prstGeom prst="parallelogram">
              <a:avLst>
                <a:gd fmla="val 153193"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7279439"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6917201" y="0"/>
              <a:ext cx="1503300" cy="863400"/>
            </a:xfrm>
            <a:prstGeom prst="parallelogram">
              <a:avLst>
                <a:gd fmla="val 158024"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 name="Google Shape;34;p2"/>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p:txBody>
      </p:sp>
      <p:sp>
        <p:nvSpPr>
          <p:cNvPr id="35" name="Google Shape;35;p2"/>
          <p:cNvSpPr txBox="1"/>
          <p:nvPr>
            <p:ph idx="1" type="subTitle"/>
          </p:nvPr>
        </p:nvSpPr>
        <p:spPr>
          <a:xfrm>
            <a:off x="1858700" y="3413158"/>
            <a:ext cx="5361300" cy="52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p:txBody>
      </p:sp>
      <p:sp>
        <p:nvSpPr>
          <p:cNvPr id="36" name="Google Shape;36;p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3"/>
        </a:solidFill>
      </p:bgPr>
    </p:bg>
    <p:spTree>
      <p:nvGrpSpPr>
        <p:cNvPr id="109"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9" name="Google Shape;119;p11"/>
          <p:cNvSpPr txBox="1"/>
          <p:nvPr>
            <p:ph hasCustomPrompt="1" type="title"/>
          </p:nvPr>
        </p:nvSpPr>
        <p:spPr>
          <a:xfrm>
            <a:off x="1385850" y="1383850"/>
            <a:ext cx="6372300" cy="13797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8600"/>
              <a:buNone/>
              <a:defRPr sz="8600">
                <a:solidFill>
                  <a:schemeClr val="dk2"/>
                </a:solidFill>
              </a:defRPr>
            </a:lvl1pPr>
            <a:lvl2pPr lvl="1" algn="ctr">
              <a:spcBef>
                <a:spcPts val="0"/>
              </a:spcBef>
              <a:spcAft>
                <a:spcPts val="0"/>
              </a:spcAft>
              <a:buClr>
                <a:schemeClr val="dk2"/>
              </a:buClr>
              <a:buSzPts val="8600"/>
              <a:buNone/>
              <a:defRPr sz="8600">
                <a:solidFill>
                  <a:schemeClr val="dk2"/>
                </a:solidFill>
              </a:defRPr>
            </a:lvl2pPr>
            <a:lvl3pPr lvl="2" algn="ctr">
              <a:spcBef>
                <a:spcPts val="0"/>
              </a:spcBef>
              <a:spcAft>
                <a:spcPts val="0"/>
              </a:spcAft>
              <a:buClr>
                <a:schemeClr val="dk2"/>
              </a:buClr>
              <a:buSzPts val="8600"/>
              <a:buNone/>
              <a:defRPr sz="8600">
                <a:solidFill>
                  <a:schemeClr val="dk2"/>
                </a:solidFill>
              </a:defRPr>
            </a:lvl3pPr>
            <a:lvl4pPr lvl="3" algn="ctr">
              <a:spcBef>
                <a:spcPts val="0"/>
              </a:spcBef>
              <a:spcAft>
                <a:spcPts val="0"/>
              </a:spcAft>
              <a:buClr>
                <a:schemeClr val="dk2"/>
              </a:buClr>
              <a:buSzPts val="8600"/>
              <a:buNone/>
              <a:defRPr sz="8600">
                <a:solidFill>
                  <a:schemeClr val="dk2"/>
                </a:solidFill>
              </a:defRPr>
            </a:lvl4pPr>
            <a:lvl5pPr lvl="4" algn="ctr">
              <a:spcBef>
                <a:spcPts val="0"/>
              </a:spcBef>
              <a:spcAft>
                <a:spcPts val="0"/>
              </a:spcAft>
              <a:buClr>
                <a:schemeClr val="dk2"/>
              </a:buClr>
              <a:buSzPts val="8600"/>
              <a:buNone/>
              <a:defRPr sz="8600">
                <a:solidFill>
                  <a:schemeClr val="dk2"/>
                </a:solidFill>
              </a:defRPr>
            </a:lvl5pPr>
            <a:lvl6pPr lvl="5" algn="ctr">
              <a:spcBef>
                <a:spcPts val="0"/>
              </a:spcBef>
              <a:spcAft>
                <a:spcPts val="0"/>
              </a:spcAft>
              <a:buClr>
                <a:schemeClr val="dk2"/>
              </a:buClr>
              <a:buSzPts val="8600"/>
              <a:buNone/>
              <a:defRPr sz="8600">
                <a:solidFill>
                  <a:schemeClr val="dk2"/>
                </a:solidFill>
              </a:defRPr>
            </a:lvl6pPr>
            <a:lvl7pPr lvl="6" algn="ctr">
              <a:spcBef>
                <a:spcPts val="0"/>
              </a:spcBef>
              <a:spcAft>
                <a:spcPts val="0"/>
              </a:spcAft>
              <a:buClr>
                <a:schemeClr val="dk2"/>
              </a:buClr>
              <a:buSzPts val="8600"/>
              <a:buNone/>
              <a:defRPr sz="8600">
                <a:solidFill>
                  <a:schemeClr val="dk2"/>
                </a:solidFill>
              </a:defRPr>
            </a:lvl7pPr>
            <a:lvl8pPr lvl="7" algn="ctr">
              <a:spcBef>
                <a:spcPts val="0"/>
              </a:spcBef>
              <a:spcAft>
                <a:spcPts val="0"/>
              </a:spcAft>
              <a:buClr>
                <a:schemeClr val="dk2"/>
              </a:buClr>
              <a:buSzPts val="8600"/>
              <a:buNone/>
              <a:defRPr sz="8600">
                <a:solidFill>
                  <a:schemeClr val="dk2"/>
                </a:solidFill>
              </a:defRPr>
            </a:lvl8pPr>
            <a:lvl9pPr lvl="8" algn="ctr">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p:nvPr>
            <p:ph idx="1" type="body"/>
          </p:nvPr>
        </p:nvSpPr>
        <p:spPr>
          <a:xfrm>
            <a:off x="1385850" y="2863850"/>
            <a:ext cx="6372300" cy="641100"/>
          </a:xfrm>
          <a:prstGeom prst="rect">
            <a:avLst/>
          </a:prstGeom>
        </p:spPr>
        <p:txBody>
          <a:bodyPr anchorCtr="0" anchor="t" bIns="91425" lIns="91425" spcFirstLastPara="1" rIns="91425" wrap="square" tIns="91425">
            <a:normAutofit/>
          </a:bodyPr>
          <a:lstStyle>
            <a:lvl1pPr indent="-311150" lvl="0" marL="457200" algn="ctr">
              <a:spcBef>
                <a:spcPts val="0"/>
              </a:spcBef>
              <a:spcAft>
                <a:spcPts val="0"/>
              </a:spcAft>
              <a:buSzPts val="13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121" name="Google Shape;121;p11"/>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2" name="Shape 122"/>
        <p:cNvGrpSpPr/>
        <p:nvPr/>
      </p:nvGrpSpPr>
      <p:grpSpPr>
        <a:xfrm>
          <a:off x="0" y="0"/>
          <a:ext cx="0" cy="0"/>
          <a:chOff x="0" y="0"/>
          <a:chExt cx="0" cy="0"/>
        </a:xfrm>
      </p:grpSpPr>
      <p:sp>
        <p:nvSpPr>
          <p:cNvPr id="123" name="Google Shape;123;p12"/>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37"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7279439"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6917201" y="0"/>
              <a:ext cx="1503300" cy="863400"/>
            </a:xfrm>
            <a:prstGeom prst="parallelogram">
              <a:avLst>
                <a:gd fmla="val 158024"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7279439"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6917201" y="0"/>
              <a:ext cx="1503300" cy="863400"/>
            </a:xfrm>
            <a:prstGeom prst="parallelogram">
              <a:avLst>
                <a:gd fmla="val 158024"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3"/>
          <p:cNvSpPr txBox="1"/>
          <p:nvPr>
            <p:ph type="title"/>
          </p:nvPr>
        </p:nvSpPr>
        <p:spPr>
          <a:xfrm>
            <a:off x="1888684" y="1746100"/>
            <a:ext cx="5377500" cy="16461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2"/>
              </a:buClr>
              <a:buSzPts val="3200"/>
              <a:buNone/>
              <a:defRPr sz="3200">
                <a:solidFill>
                  <a:schemeClr val="dk2"/>
                </a:solidFill>
              </a:defRPr>
            </a:lvl1pPr>
            <a:lvl2pPr lvl="1" algn="ctr">
              <a:spcBef>
                <a:spcPts val="0"/>
              </a:spcBef>
              <a:spcAft>
                <a:spcPts val="0"/>
              </a:spcAft>
              <a:buClr>
                <a:schemeClr val="dk2"/>
              </a:buClr>
              <a:buSzPts val="3200"/>
              <a:buNone/>
              <a:defRPr sz="3200">
                <a:solidFill>
                  <a:schemeClr val="dk2"/>
                </a:solidFill>
              </a:defRPr>
            </a:lvl2pPr>
            <a:lvl3pPr lvl="2" algn="ctr">
              <a:spcBef>
                <a:spcPts val="0"/>
              </a:spcBef>
              <a:spcAft>
                <a:spcPts val="0"/>
              </a:spcAft>
              <a:buClr>
                <a:schemeClr val="dk2"/>
              </a:buClr>
              <a:buSzPts val="3200"/>
              <a:buNone/>
              <a:defRPr sz="3200">
                <a:solidFill>
                  <a:schemeClr val="dk2"/>
                </a:solidFill>
              </a:defRPr>
            </a:lvl3pPr>
            <a:lvl4pPr lvl="3" algn="ctr">
              <a:spcBef>
                <a:spcPts val="0"/>
              </a:spcBef>
              <a:spcAft>
                <a:spcPts val="0"/>
              </a:spcAft>
              <a:buClr>
                <a:schemeClr val="dk2"/>
              </a:buClr>
              <a:buSzPts val="3200"/>
              <a:buNone/>
              <a:defRPr sz="3200">
                <a:solidFill>
                  <a:schemeClr val="dk2"/>
                </a:solidFill>
              </a:defRPr>
            </a:lvl4pPr>
            <a:lvl5pPr lvl="4" algn="ctr">
              <a:spcBef>
                <a:spcPts val="0"/>
              </a:spcBef>
              <a:spcAft>
                <a:spcPts val="0"/>
              </a:spcAft>
              <a:buClr>
                <a:schemeClr val="dk2"/>
              </a:buClr>
              <a:buSzPts val="3200"/>
              <a:buNone/>
              <a:defRPr sz="3200">
                <a:solidFill>
                  <a:schemeClr val="dk2"/>
                </a:solidFill>
              </a:defRPr>
            </a:lvl5pPr>
            <a:lvl6pPr lvl="5" algn="ctr">
              <a:spcBef>
                <a:spcPts val="0"/>
              </a:spcBef>
              <a:spcAft>
                <a:spcPts val="0"/>
              </a:spcAft>
              <a:buClr>
                <a:schemeClr val="dk2"/>
              </a:buClr>
              <a:buSzPts val="3200"/>
              <a:buNone/>
              <a:defRPr sz="3200">
                <a:solidFill>
                  <a:schemeClr val="dk2"/>
                </a:solidFill>
              </a:defRPr>
            </a:lvl6pPr>
            <a:lvl7pPr lvl="6" algn="ctr">
              <a:spcBef>
                <a:spcPts val="0"/>
              </a:spcBef>
              <a:spcAft>
                <a:spcPts val="0"/>
              </a:spcAft>
              <a:buClr>
                <a:schemeClr val="dk2"/>
              </a:buClr>
              <a:buSzPts val="3200"/>
              <a:buNone/>
              <a:defRPr sz="3200">
                <a:solidFill>
                  <a:schemeClr val="dk2"/>
                </a:solidFill>
              </a:defRPr>
            </a:lvl7pPr>
            <a:lvl8pPr lvl="7" algn="ctr">
              <a:spcBef>
                <a:spcPts val="0"/>
              </a:spcBef>
              <a:spcAft>
                <a:spcPts val="0"/>
              </a:spcAft>
              <a:buClr>
                <a:schemeClr val="dk2"/>
              </a:buClr>
              <a:buSzPts val="3200"/>
              <a:buNone/>
              <a:defRPr sz="3200">
                <a:solidFill>
                  <a:schemeClr val="dk2"/>
                </a:solidFill>
              </a:defRPr>
            </a:lvl8pPr>
            <a:lvl9pPr lvl="8" algn="ctr">
              <a:spcBef>
                <a:spcPts val="0"/>
              </a:spcBef>
              <a:spcAft>
                <a:spcPts val="0"/>
              </a:spcAft>
              <a:buClr>
                <a:schemeClr val="dk2"/>
              </a:buClr>
              <a:buSzPts val="3200"/>
              <a:buNone/>
              <a:defRPr sz="3200">
                <a:solidFill>
                  <a:schemeClr val="dk2"/>
                </a:solidFill>
              </a:defRPr>
            </a:lvl9pPr>
          </a:lstStyle>
          <a:p/>
        </p:txBody>
      </p:sp>
      <p:sp>
        <p:nvSpPr>
          <p:cNvPr id="48" name="Google Shape;48;p3"/>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solidFill>
          <a:schemeClr val="dk2"/>
        </a:solidFill>
      </p:bgPr>
    </p:bg>
    <p:spTree>
      <p:nvGrpSpPr>
        <p:cNvPr id="49"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54" name="Google Shape;54;p4"/>
          <p:cNvSpPr txBox="1"/>
          <p:nvPr>
            <p:ph idx="1" type="body"/>
          </p:nvPr>
        </p:nvSpPr>
        <p:spPr>
          <a:xfrm>
            <a:off x="819150" y="1990725"/>
            <a:ext cx="75057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4"/>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dk2"/>
        </a:solidFill>
      </p:bgPr>
    </p:bg>
    <p:spTree>
      <p:nvGrpSpPr>
        <p:cNvPr id="56"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1" name="Google Shape;61;p5"/>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2" name="Google Shape;62;p5"/>
          <p:cNvSpPr txBox="1"/>
          <p:nvPr>
            <p:ph idx="2" type="body"/>
          </p:nvPr>
        </p:nvSpPr>
        <p:spPr>
          <a:xfrm>
            <a:off x="4638675" y="1990725"/>
            <a:ext cx="3686100" cy="24480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3" name="Google Shape;63;p5"/>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solidFill>
          <a:schemeClr val="dk2"/>
        </a:solidFill>
      </p:bgPr>
    </p:bg>
    <p:spTree>
      <p:nvGrpSpPr>
        <p:cNvPr id="64"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69" name="Google Shape;69;p6"/>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solidFill>
          <a:schemeClr val="accent3"/>
        </a:solidFill>
      </p:bgPr>
    </p:bg>
    <p:spTree>
      <p:nvGrpSpPr>
        <p:cNvPr id="70"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7"/>
          <p:cNvSpPr/>
          <p:nvPr/>
        </p:nvSpPr>
        <p:spPr>
          <a:xfrm>
            <a:off x="31" y="2824500"/>
            <a:ext cx="7370400" cy="23190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7"/>
          <p:cNvSpPr txBox="1"/>
          <p:nvPr>
            <p:ph type="title"/>
          </p:nvPr>
        </p:nvSpPr>
        <p:spPr>
          <a:xfrm>
            <a:off x="819150" y="845600"/>
            <a:ext cx="3709200" cy="1383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75" name="Google Shape;75;p7"/>
          <p:cNvSpPr txBox="1"/>
          <p:nvPr>
            <p:ph idx="1" type="body"/>
          </p:nvPr>
        </p:nvSpPr>
        <p:spPr>
          <a:xfrm>
            <a:off x="830700" y="2319050"/>
            <a:ext cx="3709200" cy="21198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76" name="Google Shape;76;p7"/>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1"/>
        </a:solidFill>
      </p:bgPr>
    </p:bg>
    <p:spTree>
      <p:nvGrpSpPr>
        <p:cNvPr id="77"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a:off x="4093430"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a:off x="3961956" y="4383950"/>
              <a:ext cx="897600" cy="548700"/>
            </a:xfrm>
            <a:prstGeom prst="parallelogram">
              <a:avLst>
                <a:gd fmla="val 153193"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a:off x="7279439"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a:off x="6917201" y="0"/>
              <a:ext cx="1503300" cy="863400"/>
            </a:xfrm>
            <a:prstGeom prst="parallelogram">
              <a:avLst>
                <a:gd fmla="val 158024" name="adj"/>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8"/>
            <p:cNvSpPr/>
            <p:nvPr/>
          </p:nvSpPr>
          <p:spPr>
            <a:xfrm>
              <a:off x="7279439"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8"/>
            <p:cNvSpPr/>
            <p:nvPr/>
          </p:nvSpPr>
          <p:spPr>
            <a:xfrm>
              <a:off x="6917201" y="0"/>
              <a:ext cx="1503300" cy="863400"/>
            </a:xfrm>
            <a:prstGeom prst="parallelogram">
              <a:avLst>
                <a:gd fmla="val 158024"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 name="Google Shape;93;p8"/>
          <p:cNvSpPr txBox="1"/>
          <p:nvPr>
            <p:ph type="title"/>
          </p:nvPr>
        </p:nvSpPr>
        <p:spPr>
          <a:xfrm>
            <a:off x="1393929" y="1301146"/>
            <a:ext cx="6366900" cy="25392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200"/>
              <a:buNone/>
              <a:defRPr sz="3200"/>
            </a:lvl1pPr>
            <a:lvl2pPr lvl="1" algn="ctr">
              <a:spcBef>
                <a:spcPts val="0"/>
              </a:spcBef>
              <a:spcAft>
                <a:spcPts val="0"/>
              </a:spcAft>
              <a:buSzPts val="3200"/>
              <a:buNone/>
              <a:defRPr sz="3200"/>
            </a:lvl2pPr>
            <a:lvl3pPr lvl="2" algn="ctr">
              <a:spcBef>
                <a:spcPts val="0"/>
              </a:spcBef>
              <a:spcAft>
                <a:spcPts val="0"/>
              </a:spcAft>
              <a:buSzPts val="3200"/>
              <a:buNone/>
              <a:defRPr sz="3200"/>
            </a:lvl3pPr>
            <a:lvl4pPr lvl="3" algn="ctr">
              <a:spcBef>
                <a:spcPts val="0"/>
              </a:spcBef>
              <a:spcAft>
                <a:spcPts val="0"/>
              </a:spcAft>
              <a:buSzPts val="3200"/>
              <a:buNone/>
              <a:defRPr sz="3200"/>
            </a:lvl4pPr>
            <a:lvl5pPr lvl="4" algn="ctr">
              <a:spcBef>
                <a:spcPts val="0"/>
              </a:spcBef>
              <a:spcAft>
                <a:spcPts val="0"/>
              </a:spcAft>
              <a:buSzPts val="3200"/>
              <a:buNone/>
              <a:defRPr sz="3200"/>
            </a:lvl5pPr>
            <a:lvl6pPr lvl="5" algn="ctr">
              <a:spcBef>
                <a:spcPts val="0"/>
              </a:spcBef>
              <a:spcAft>
                <a:spcPts val="0"/>
              </a:spcAft>
              <a:buSzPts val="3200"/>
              <a:buNone/>
              <a:defRPr sz="3200"/>
            </a:lvl6pPr>
            <a:lvl7pPr lvl="6" algn="ctr">
              <a:spcBef>
                <a:spcPts val="0"/>
              </a:spcBef>
              <a:spcAft>
                <a:spcPts val="0"/>
              </a:spcAft>
              <a:buSzPts val="3200"/>
              <a:buNone/>
              <a:defRPr sz="3200"/>
            </a:lvl7pPr>
            <a:lvl8pPr lvl="7" algn="ctr">
              <a:spcBef>
                <a:spcPts val="0"/>
              </a:spcBef>
              <a:spcAft>
                <a:spcPts val="0"/>
              </a:spcAft>
              <a:buSzPts val="3200"/>
              <a:buNone/>
              <a:defRPr sz="3200"/>
            </a:lvl8pPr>
            <a:lvl9pPr lvl="8" algn="ctr">
              <a:spcBef>
                <a:spcPts val="0"/>
              </a:spcBef>
              <a:spcAft>
                <a:spcPts val="0"/>
              </a:spcAft>
              <a:buSzPts val="3200"/>
              <a:buNone/>
              <a:defRPr sz="3200"/>
            </a:lvl9pPr>
          </a:lstStyle>
          <a:p/>
        </p:txBody>
      </p:sp>
      <p:sp>
        <p:nvSpPr>
          <p:cNvPr id="94" name="Google Shape;94;p8"/>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2"/>
        </a:solidFill>
      </p:bgPr>
    </p:bg>
    <p:spTree>
      <p:nvGrpSpPr>
        <p:cNvPr id="95"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9"/>
          <p:cNvSpPr txBox="1"/>
          <p:nvPr>
            <p:ph type="title"/>
          </p:nvPr>
        </p:nvSpPr>
        <p:spPr>
          <a:xfrm>
            <a:off x="819150" y="845600"/>
            <a:ext cx="6424200" cy="7050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00" name="Google Shape;100;p9"/>
          <p:cNvSpPr txBox="1"/>
          <p:nvPr>
            <p:ph idx="1" type="subTitle"/>
          </p:nvPr>
        </p:nvSpPr>
        <p:spPr>
          <a:xfrm>
            <a:off x="819150" y="1550700"/>
            <a:ext cx="5859900" cy="3936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p:txBody>
      </p:sp>
      <p:sp>
        <p:nvSpPr>
          <p:cNvPr id="101" name="Google Shape;101;p9"/>
          <p:cNvSpPr txBox="1"/>
          <p:nvPr>
            <p:ph idx="2" type="body"/>
          </p:nvPr>
        </p:nvSpPr>
        <p:spPr>
          <a:xfrm>
            <a:off x="819150" y="2467050"/>
            <a:ext cx="5859900" cy="209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2" name="Google Shape;102;p9"/>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solidFill>
          <a:schemeClr val="accent1"/>
        </a:solidFill>
      </p:bgPr>
    </p:bg>
    <p:spTree>
      <p:nvGrpSpPr>
        <p:cNvPr id="103"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rotWithShape="0" algn="ctr" sy="101000">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10"/>
          <p:cNvSpPr txBox="1"/>
          <p:nvPr>
            <p:ph idx="1" type="body"/>
          </p:nvPr>
        </p:nvSpPr>
        <p:spPr>
          <a:xfrm>
            <a:off x="328025" y="4163500"/>
            <a:ext cx="7415100" cy="605100"/>
          </a:xfrm>
          <a:prstGeom prst="rect">
            <a:avLst/>
          </a:prstGeom>
        </p:spPr>
        <p:txBody>
          <a:bodyPr anchorCtr="0" anchor="b"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8" name="Google Shape;108;p10"/>
          <p:cNvSpPr txBox="1"/>
          <p:nvPr>
            <p:ph idx="12" type="sldNum"/>
          </p:nvPr>
        </p:nvSpPr>
        <p:spPr>
          <a:xfrm>
            <a:off x="8390734" y="4543668"/>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hift">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p:txBody>
      </p:sp>
      <p:sp>
        <p:nvSpPr>
          <p:cNvPr id="7" name="Google Shape;7;p1"/>
          <p:cNvSpPr txBox="1"/>
          <p:nvPr>
            <p:ph idx="1" type="body"/>
          </p:nvPr>
        </p:nvSpPr>
        <p:spPr>
          <a:xfrm>
            <a:off x="311700" y="1152475"/>
            <a:ext cx="8520600" cy="33912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indent="-298450" lvl="1" marL="914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indent="-298450" lvl="2" marL="1371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indent="-298450" lvl="3" marL="1828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indent="-298450" lvl="4" marL="22860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indent="-298450" lvl="5" marL="27432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indent="-298450" lvl="6" marL="32004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indent="-298450" lvl="7" marL="36576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indent="-298450" lvl="8" marL="411480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p:txBody>
      </p:sp>
      <p:sp>
        <p:nvSpPr>
          <p:cNvPr id="8" name="Google Shape;8;p1"/>
          <p:cNvSpPr txBox="1"/>
          <p:nvPr>
            <p:ph idx="12" type="sldNum"/>
          </p:nvPr>
        </p:nvSpPr>
        <p:spPr>
          <a:xfrm>
            <a:off x="8390734" y="4543668"/>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Nunito"/>
                <a:ea typeface="Nunito"/>
                <a:cs typeface="Nunito"/>
                <a:sym typeface="Nunito"/>
              </a:defRPr>
            </a:lvl1pPr>
            <a:lvl2pPr lvl="1" algn="r">
              <a:buNone/>
              <a:defRPr sz="1000">
                <a:solidFill>
                  <a:schemeClr val="dk2"/>
                </a:solidFill>
                <a:latin typeface="Nunito"/>
                <a:ea typeface="Nunito"/>
                <a:cs typeface="Nunito"/>
                <a:sym typeface="Nunito"/>
              </a:defRPr>
            </a:lvl2pPr>
            <a:lvl3pPr lvl="2" algn="r">
              <a:buNone/>
              <a:defRPr sz="1000">
                <a:solidFill>
                  <a:schemeClr val="dk2"/>
                </a:solidFill>
                <a:latin typeface="Nunito"/>
                <a:ea typeface="Nunito"/>
                <a:cs typeface="Nunito"/>
                <a:sym typeface="Nunito"/>
              </a:defRPr>
            </a:lvl3pPr>
            <a:lvl4pPr lvl="3" algn="r">
              <a:buNone/>
              <a:defRPr sz="1000">
                <a:solidFill>
                  <a:schemeClr val="dk2"/>
                </a:solidFill>
                <a:latin typeface="Nunito"/>
                <a:ea typeface="Nunito"/>
                <a:cs typeface="Nunito"/>
                <a:sym typeface="Nunito"/>
              </a:defRPr>
            </a:lvl4pPr>
            <a:lvl5pPr lvl="4" algn="r">
              <a:buNone/>
              <a:defRPr sz="1000">
                <a:solidFill>
                  <a:schemeClr val="dk2"/>
                </a:solidFill>
                <a:latin typeface="Nunito"/>
                <a:ea typeface="Nunito"/>
                <a:cs typeface="Nunito"/>
                <a:sym typeface="Nunito"/>
              </a:defRPr>
            </a:lvl5pPr>
            <a:lvl6pPr lvl="5" algn="r">
              <a:buNone/>
              <a:defRPr sz="1000">
                <a:solidFill>
                  <a:schemeClr val="dk2"/>
                </a:solidFill>
                <a:latin typeface="Nunito"/>
                <a:ea typeface="Nunito"/>
                <a:cs typeface="Nunito"/>
                <a:sym typeface="Nunito"/>
              </a:defRPr>
            </a:lvl6pPr>
            <a:lvl7pPr lvl="6" algn="r">
              <a:buNone/>
              <a:defRPr sz="1000">
                <a:solidFill>
                  <a:schemeClr val="dk2"/>
                </a:solidFill>
                <a:latin typeface="Nunito"/>
                <a:ea typeface="Nunito"/>
                <a:cs typeface="Nunito"/>
                <a:sym typeface="Nunito"/>
              </a:defRPr>
            </a:lvl7pPr>
            <a:lvl8pPr lvl="7" algn="r">
              <a:buNone/>
              <a:defRPr sz="1000">
                <a:solidFill>
                  <a:schemeClr val="dk2"/>
                </a:solidFill>
                <a:latin typeface="Nunito"/>
                <a:ea typeface="Nunito"/>
                <a:cs typeface="Nunito"/>
                <a:sym typeface="Nunito"/>
              </a:defRPr>
            </a:lvl8pPr>
            <a:lvl9pPr lvl="8" algn="r">
              <a:buNone/>
              <a:defRPr sz="1000">
                <a:solidFill>
                  <a:schemeClr val="dk2"/>
                </a:solidFill>
                <a:latin typeface="Nunito"/>
                <a:ea typeface="Nunito"/>
                <a:cs typeface="Nunito"/>
                <a:sym typeface="Nuni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3.png"/><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14.png"/><Relationship Id="rId4" Type="http://schemas.openxmlformats.org/officeDocument/2006/relationships/image" Target="../media/image1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8.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5.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3"/>
          <p:cNvSpPr txBox="1"/>
          <p:nvPr>
            <p:ph type="ctrTitle"/>
          </p:nvPr>
        </p:nvSpPr>
        <p:spPr>
          <a:xfrm>
            <a:off x="1858703" y="1822833"/>
            <a:ext cx="5361300" cy="14481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Activity #5:</a:t>
            </a:r>
            <a:endParaRPr/>
          </a:p>
          <a:p>
            <a:pPr indent="0" lvl="0" marL="0" rtl="0" algn="l">
              <a:lnSpc>
                <a:spcPct val="115000"/>
              </a:lnSpc>
              <a:spcBef>
                <a:spcPts val="0"/>
              </a:spcBef>
              <a:spcAft>
                <a:spcPts val="0"/>
              </a:spcAft>
              <a:buNone/>
            </a:pPr>
            <a:r>
              <a:rPr lang="en" sz="3000"/>
              <a:t> </a:t>
            </a:r>
            <a:r>
              <a:rPr lang="en" sz="2000"/>
              <a:t>Engineering Problem Solving Thinking</a:t>
            </a:r>
            <a:r>
              <a:rPr b="1" lang="en" sz="2000">
                <a:solidFill>
                  <a:srgbClr val="990000"/>
                </a:solidFill>
                <a:latin typeface="Calibri"/>
                <a:ea typeface="Calibri"/>
                <a:cs typeface="Calibri"/>
                <a:sym typeface="Calibri"/>
              </a:rPr>
              <a:t> </a:t>
            </a:r>
            <a:r>
              <a:rPr lang="en" sz="2000"/>
              <a:t>Process</a:t>
            </a:r>
            <a:endParaRPr sz="2000"/>
          </a:p>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2"/>
          <p:cNvSpPr txBox="1"/>
          <p:nvPr>
            <p:ph type="title"/>
          </p:nvPr>
        </p:nvSpPr>
        <p:spPr>
          <a:xfrm>
            <a:off x="819150" y="845600"/>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Develop Carbon Sequestration Methods</a:t>
            </a:r>
            <a:endParaRPr/>
          </a:p>
        </p:txBody>
      </p:sp>
      <p:sp>
        <p:nvSpPr>
          <p:cNvPr id="208" name="Google Shape;208;p22"/>
          <p:cNvSpPr txBox="1"/>
          <p:nvPr>
            <p:ph idx="1" type="body"/>
          </p:nvPr>
        </p:nvSpPr>
        <p:spPr>
          <a:xfrm>
            <a:off x="819150" y="21588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50">
                <a:solidFill>
                  <a:srgbClr val="475759"/>
                </a:solidFill>
                <a:highlight>
                  <a:srgbClr val="FFFFFF"/>
                </a:highlight>
                <a:latin typeface="Arial"/>
                <a:ea typeface="Arial"/>
                <a:cs typeface="Arial"/>
                <a:sym typeface="Arial"/>
              </a:rPr>
              <a:t>Engineers are working on ways to capture and store excess carbon dioxide to prevent global warming.</a:t>
            </a:r>
            <a:endParaRPr sz="1700"/>
          </a:p>
        </p:txBody>
      </p:sp>
      <p:sp>
        <p:nvSpPr>
          <p:cNvPr id="209" name="Google Shape;209;p22"/>
          <p:cNvSpPr txBox="1"/>
          <p:nvPr>
            <p:ph idx="2" type="body"/>
          </p:nvPr>
        </p:nvSpPr>
        <p:spPr>
          <a:xfrm>
            <a:off x="4638675" y="2350200"/>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50">
                <a:solidFill>
                  <a:srgbClr val="475759"/>
                </a:solidFill>
                <a:highlight>
                  <a:srgbClr val="FFFFFF"/>
                </a:highlight>
                <a:latin typeface="Arial"/>
                <a:ea typeface="Arial"/>
                <a:cs typeface="Arial"/>
                <a:sym typeface="Arial"/>
              </a:rPr>
              <a:t>In the century ahead, engineers will continue to be partners with scientists in the great quest for understanding many unanswered questions of nature.</a:t>
            </a:r>
            <a:endParaRPr sz="1700"/>
          </a:p>
        </p:txBody>
      </p:sp>
      <p:sp>
        <p:nvSpPr>
          <p:cNvPr id="210" name="Google Shape;210;p22"/>
          <p:cNvSpPr txBox="1"/>
          <p:nvPr>
            <p:ph type="title"/>
          </p:nvPr>
        </p:nvSpPr>
        <p:spPr>
          <a:xfrm>
            <a:off x="4638675" y="3494300"/>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Engineer the Tools of Scientific Discovery</a:t>
            </a:r>
            <a:endParaRPr/>
          </a:p>
        </p:txBody>
      </p:sp>
      <p:pic>
        <p:nvPicPr>
          <p:cNvPr id="211" name="Google Shape;211;p22"/>
          <p:cNvPicPr preferRelativeResize="0"/>
          <p:nvPr/>
        </p:nvPicPr>
        <p:blipFill>
          <a:blip r:embed="rId3">
            <a:alphaModFix/>
          </a:blip>
          <a:stretch>
            <a:fillRect/>
          </a:stretch>
        </p:blipFill>
        <p:spPr>
          <a:xfrm>
            <a:off x="922713" y="3310324"/>
            <a:ext cx="3478975" cy="1065000"/>
          </a:xfrm>
          <a:prstGeom prst="rect">
            <a:avLst/>
          </a:prstGeom>
          <a:noFill/>
          <a:ln>
            <a:noFill/>
          </a:ln>
        </p:spPr>
      </p:pic>
      <p:pic>
        <p:nvPicPr>
          <p:cNvPr id="212" name="Google Shape;212;p22"/>
          <p:cNvPicPr preferRelativeResize="0"/>
          <p:nvPr/>
        </p:nvPicPr>
        <p:blipFill>
          <a:blip r:embed="rId4">
            <a:alphaModFix/>
          </a:blip>
          <a:stretch>
            <a:fillRect/>
          </a:stretch>
        </p:blipFill>
        <p:spPr>
          <a:xfrm>
            <a:off x="4638675" y="1105055"/>
            <a:ext cx="3686100" cy="924588"/>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3"/>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7 steps of Problem Solving</a:t>
            </a:r>
            <a:endParaRPr/>
          </a:p>
        </p:txBody>
      </p:sp>
      <p:sp>
        <p:nvSpPr>
          <p:cNvPr id="218" name="Google Shape;218;p23"/>
          <p:cNvSpPr txBox="1"/>
          <p:nvPr>
            <p:ph idx="1" type="body"/>
          </p:nvPr>
        </p:nvSpPr>
        <p:spPr>
          <a:xfrm>
            <a:off x="1301350" y="1428175"/>
            <a:ext cx="7505700" cy="2957700"/>
          </a:xfrm>
          <a:prstGeom prst="rect">
            <a:avLst/>
          </a:prstGeom>
        </p:spPr>
        <p:txBody>
          <a:bodyPr anchorCtr="0" anchor="t" bIns="91425" lIns="91425" spcFirstLastPara="1" rIns="91425" wrap="square" tIns="91425">
            <a:normAutofit/>
          </a:bodyPr>
          <a:lstStyle/>
          <a:p>
            <a:pPr indent="-336550" lvl="0" marL="457200" rtl="0" algn="l">
              <a:lnSpc>
                <a:spcPct val="150000"/>
              </a:lnSpc>
              <a:spcBef>
                <a:spcPts val="0"/>
              </a:spcBef>
              <a:spcAft>
                <a:spcPts val="0"/>
              </a:spcAft>
              <a:buSzPts val="1700"/>
              <a:buAutoNum type="arabicPeriod"/>
            </a:pPr>
            <a:r>
              <a:rPr lang="en" sz="1700"/>
              <a:t>Identify the Problem</a:t>
            </a:r>
            <a:endParaRPr sz="1700"/>
          </a:p>
          <a:p>
            <a:pPr indent="-336550" lvl="0" marL="457200" rtl="0" algn="l">
              <a:lnSpc>
                <a:spcPct val="150000"/>
              </a:lnSpc>
              <a:spcBef>
                <a:spcPts val="0"/>
              </a:spcBef>
              <a:spcAft>
                <a:spcPts val="0"/>
              </a:spcAft>
              <a:buSzPts val="1700"/>
              <a:buAutoNum type="arabicPeriod"/>
            </a:pPr>
            <a:r>
              <a:rPr lang="en" sz="1700"/>
              <a:t>Analyze the Problem</a:t>
            </a:r>
            <a:endParaRPr sz="1700"/>
          </a:p>
          <a:p>
            <a:pPr indent="-336550" lvl="0" marL="457200" rtl="0" algn="l">
              <a:lnSpc>
                <a:spcPct val="150000"/>
              </a:lnSpc>
              <a:spcBef>
                <a:spcPts val="0"/>
              </a:spcBef>
              <a:spcAft>
                <a:spcPts val="0"/>
              </a:spcAft>
              <a:buSzPts val="1700"/>
              <a:buAutoNum type="arabicPeriod"/>
            </a:pPr>
            <a:r>
              <a:rPr lang="en" sz="1700"/>
              <a:t>Brainstorm Potential Solutions</a:t>
            </a:r>
            <a:endParaRPr sz="1700"/>
          </a:p>
          <a:p>
            <a:pPr indent="-336550" lvl="0" marL="457200" rtl="0" algn="l">
              <a:lnSpc>
                <a:spcPct val="150000"/>
              </a:lnSpc>
              <a:spcBef>
                <a:spcPts val="0"/>
              </a:spcBef>
              <a:spcAft>
                <a:spcPts val="0"/>
              </a:spcAft>
              <a:buSzPts val="1700"/>
              <a:buAutoNum type="arabicPeriod"/>
            </a:pPr>
            <a:r>
              <a:rPr lang="en" sz="1700"/>
              <a:t>Evaluate the Options</a:t>
            </a:r>
            <a:endParaRPr sz="1700"/>
          </a:p>
          <a:p>
            <a:pPr indent="-336550" lvl="0" marL="457200" rtl="0" algn="l">
              <a:lnSpc>
                <a:spcPct val="150000"/>
              </a:lnSpc>
              <a:spcBef>
                <a:spcPts val="0"/>
              </a:spcBef>
              <a:spcAft>
                <a:spcPts val="0"/>
              </a:spcAft>
              <a:buSzPts val="1700"/>
              <a:buAutoNum type="arabicPeriod"/>
            </a:pPr>
            <a:r>
              <a:rPr lang="en" sz="1700"/>
              <a:t>Select the Best Option</a:t>
            </a:r>
            <a:endParaRPr sz="1700"/>
          </a:p>
          <a:p>
            <a:pPr indent="-336550" lvl="0" marL="457200" rtl="0" algn="l">
              <a:lnSpc>
                <a:spcPct val="150000"/>
              </a:lnSpc>
              <a:spcBef>
                <a:spcPts val="0"/>
              </a:spcBef>
              <a:spcAft>
                <a:spcPts val="0"/>
              </a:spcAft>
              <a:buSzPts val="1700"/>
              <a:buAutoNum type="arabicPeriod"/>
            </a:pPr>
            <a:r>
              <a:rPr lang="en" sz="1700"/>
              <a:t>Implement the Solution</a:t>
            </a:r>
            <a:endParaRPr sz="1700"/>
          </a:p>
          <a:p>
            <a:pPr indent="-336550" lvl="0" marL="457200" rtl="0" algn="l">
              <a:lnSpc>
                <a:spcPct val="150000"/>
              </a:lnSpc>
              <a:spcBef>
                <a:spcPts val="0"/>
              </a:spcBef>
              <a:spcAft>
                <a:spcPts val="0"/>
              </a:spcAft>
              <a:buSzPts val="1700"/>
              <a:buAutoNum type="arabicPeriod"/>
            </a:pPr>
            <a:r>
              <a:rPr lang="en" sz="1700"/>
              <a:t>Measure the Results</a:t>
            </a:r>
            <a:endParaRPr sz="1700"/>
          </a:p>
        </p:txBody>
      </p:sp>
      <p:pic>
        <p:nvPicPr>
          <p:cNvPr id="219" name="Google Shape;219;p23"/>
          <p:cNvPicPr preferRelativeResize="0"/>
          <p:nvPr/>
        </p:nvPicPr>
        <p:blipFill>
          <a:blip r:embed="rId3">
            <a:alphaModFix/>
          </a:blip>
          <a:stretch>
            <a:fillRect/>
          </a:stretch>
        </p:blipFill>
        <p:spPr>
          <a:xfrm>
            <a:off x="5087550" y="1462050"/>
            <a:ext cx="2743599" cy="288994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4"/>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Case Study: Advanced Personalized Learning</a:t>
            </a:r>
            <a:endParaRPr/>
          </a:p>
        </p:txBody>
      </p:sp>
      <p:sp>
        <p:nvSpPr>
          <p:cNvPr id="225" name="Google Shape;225;p24"/>
          <p:cNvSpPr txBox="1"/>
          <p:nvPr>
            <p:ph idx="2" type="body"/>
          </p:nvPr>
        </p:nvSpPr>
        <p:spPr>
          <a:xfrm>
            <a:off x="819075" y="1624850"/>
            <a:ext cx="7505700" cy="28140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Read the article handed-out on your own and get together with your teams to start discussing the questions.</a:t>
            </a:r>
            <a:endParaRPr/>
          </a:p>
          <a:p>
            <a:pPr indent="0" lvl="0" marL="0" rtl="0" algn="l">
              <a:spcBef>
                <a:spcPts val="1200"/>
              </a:spcBef>
              <a:spcAft>
                <a:spcPts val="0"/>
              </a:spcAft>
              <a:buNone/>
            </a:pPr>
            <a:r>
              <a:rPr lang="en"/>
              <a:t>https://www.edutopia.org/article/personalized-learning-its-best</a:t>
            </a:r>
            <a:endParaRPr/>
          </a:p>
          <a:p>
            <a:pPr indent="0" lvl="0" marL="0" rtl="0" algn="l">
              <a:spcBef>
                <a:spcPts val="1200"/>
              </a:spcBef>
              <a:spcAft>
                <a:spcPts val="0"/>
              </a:spcAft>
              <a:buNone/>
            </a:pPr>
            <a:r>
              <a:rPr lang="en"/>
              <a:t>Questions:</a:t>
            </a:r>
            <a:endParaRPr/>
          </a:p>
          <a:p>
            <a:pPr indent="-311150" lvl="0" marL="457200" rtl="0" algn="l">
              <a:spcBef>
                <a:spcPts val="1200"/>
              </a:spcBef>
              <a:spcAft>
                <a:spcPts val="0"/>
              </a:spcAft>
              <a:buSzPts val="1300"/>
              <a:buChar char="●"/>
            </a:pPr>
            <a:r>
              <a:rPr lang="en"/>
              <a:t>Why do you think Personalized Learning is so important?</a:t>
            </a:r>
            <a:endParaRPr/>
          </a:p>
          <a:p>
            <a:pPr indent="-311150" lvl="0" marL="457200" rtl="0" algn="l">
              <a:spcBef>
                <a:spcPts val="0"/>
              </a:spcBef>
              <a:spcAft>
                <a:spcPts val="0"/>
              </a:spcAft>
              <a:buSzPts val="1300"/>
              <a:buChar char="●"/>
            </a:pPr>
            <a:r>
              <a:rPr lang="en"/>
              <a:t>What are some challenges teachers face with this new system of learning and the impact of </a:t>
            </a:r>
            <a:r>
              <a:rPr lang="en"/>
              <a:t>technology</a:t>
            </a:r>
            <a:r>
              <a:rPr lang="en"/>
              <a:t>?</a:t>
            </a:r>
            <a:endParaRPr/>
          </a:p>
          <a:p>
            <a:pPr indent="-311150" lvl="0" marL="457200" rtl="0" algn="l">
              <a:spcBef>
                <a:spcPts val="0"/>
              </a:spcBef>
              <a:spcAft>
                <a:spcPts val="0"/>
              </a:spcAft>
              <a:buSzPts val="1300"/>
              <a:buChar char="●"/>
            </a:pPr>
            <a:r>
              <a:rPr lang="en"/>
              <a:t>You work in a </a:t>
            </a:r>
            <a:r>
              <a:rPr lang="en"/>
              <a:t>management</a:t>
            </a:r>
            <a:r>
              <a:rPr lang="en"/>
              <a:t> position in a middle school and your goal is to make a transition to personalized learning. How would you overcome the challenges stated in the previous question and how would </a:t>
            </a:r>
            <a:r>
              <a:rPr lang="en"/>
              <a:t>you</a:t>
            </a:r>
            <a:r>
              <a:rPr lang="en"/>
              <a:t> manage this transition period? (Refer to the 7 steps of problem solving to prepare your response)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25"/>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Calibrating and Feedback Session</a:t>
            </a:r>
            <a:endParaRPr/>
          </a:p>
        </p:txBody>
      </p:sp>
      <p:sp>
        <p:nvSpPr>
          <p:cNvPr id="231" name="Google Shape;231;p25"/>
          <p:cNvSpPr txBox="1"/>
          <p:nvPr>
            <p:ph idx="1" type="body"/>
          </p:nvPr>
        </p:nvSpPr>
        <p:spPr>
          <a:xfrm>
            <a:off x="819150" y="1444600"/>
            <a:ext cx="7505700" cy="3156900"/>
          </a:xfrm>
          <a:prstGeom prst="rect">
            <a:avLst/>
          </a:prstGeom>
        </p:spPr>
        <p:txBody>
          <a:bodyPr anchorCtr="0" anchor="t" bIns="91425" lIns="91425" spcFirstLastPara="1" rIns="91425" wrap="square" tIns="91425">
            <a:normAutofit fontScale="85000" lnSpcReduction="10000"/>
          </a:bodyPr>
          <a:lstStyle/>
          <a:p>
            <a:pPr indent="0" lvl="0" marL="0" rtl="0" algn="l">
              <a:spcBef>
                <a:spcPts val="0"/>
              </a:spcBef>
              <a:spcAft>
                <a:spcPts val="0"/>
              </a:spcAft>
              <a:buNone/>
            </a:pPr>
            <a:r>
              <a:rPr lang="en" sz="1800"/>
              <a:t>Get in your teams and start following the instructions on </a:t>
            </a:r>
            <a:r>
              <a:rPr i="1" lang="en" sz="1800"/>
              <a:t>Calibrating The Car </a:t>
            </a:r>
            <a:r>
              <a:rPr lang="en" sz="1800"/>
              <a:t>and </a:t>
            </a:r>
            <a:r>
              <a:rPr i="1" lang="en" sz="1800"/>
              <a:t>Get Driving</a:t>
            </a:r>
            <a:endParaRPr sz="1800"/>
          </a:p>
          <a:p>
            <a:pPr indent="0" lvl="0" marL="0" rtl="0" algn="l">
              <a:spcBef>
                <a:spcPts val="1200"/>
              </a:spcBef>
              <a:spcAft>
                <a:spcPts val="0"/>
              </a:spcAft>
              <a:buNone/>
            </a:pPr>
            <a:r>
              <a:rPr lang="en" sz="1800"/>
              <a:t>After these final steps of integrating the software to the car, every team will have 15 minutes to talk to the instructors about </a:t>
            </a:r>
            <a:r>
              <a:rPr lang="en" sz="1800"/>
              <a:t>their</a:t>
            </a:r>
            <a:r>
              <a:rPr lang="en" sz="1800"/>
              <a:t> project and get feedback</a:t>
            </a:r>
            <a:endParaRPr sz="1800"/>
          </a:p>
          <a:p>
            <a:pPr indent="0" lvl="0" marL="0" rtl="0" algn="l">
              <a:spcBef>
                <a:spcPts val="1200"/>
              </a:spcBef>
              <a:spcAft>
                <a:spcPts val="0"/>
              </a:spcAft>
              <a:buNone/>
            </a:pPr>
            <a:r>
              <a:rPr lang="en" sz="1800"/>
              <a:t>Session order:</a:t>
            </a:r>
            <a:endParaRPr sz="1800"/>
          </a:p>
          <a:p>
            <a:pPr indent="-325755" lvl="0" marL="457200" rtl="0" algn="l">
              <a:spcBef>
                <a:spcPts val="1200"/>
              </a:spcBef>
              <a:spcAft>
                <a:spcPts val="0"/>
              </a:spcAft>
              <a:buSzPct val="100000"/>
              <a:buChar char="●"/>
            </a:pPr>
            <a:r>
              <a:rPr i="1" lang="en" sz="1800"/>
              <a:t>Team A</a:t>
            </a:r>
            <a:endParaRPr i="1" sz="1800"/>
          </a:p>
          <a:p>
            <a:pPr indent="-325755" lvl="0" marL="457200" rtl="0" algn="l">
              <a:spcBef>
                <a:spcPts val="0"/>
              </a:spcBef>
              <a:spcAft>
                <a:spcPts val="0"/>
              </a:spcAft>
              <a:buSzPct val="100000"/>
              <a:buChar char="●"/>
            </a:pPr>
            <a:r>
              <a:rPr i="1" lang="en" sz="1800"/>
              <a:t>Team B</a:t>
            </a:r>
            <a:endParaRPr i="1" sz="1800"/>
          </a:p>
          <a:p>
            <a:pPr indent="-325755" lvl="0" marL="457200" rtl="0" algn="l">
              <a:spcBef>
                <a:spcPts val="0"/>
              </a:spcBef>
              <a:spcAft>
                <a:spcPts val="0"/>
              </a:spcAft>
              <a:buSzPct val="100000"/>
              <a:buChar char="●"/>
            </a:pPr>
            <a:r>
              <a:rPr i="1" lang="en" sz="1800"/>
              <a:t>Team C</a:t>
            </a:r>
            <a:endParaRPr i="1" sz="1800"/>
          </a:p>
          <a:p>
            <a:pPr indent="-325755" lvl="0" marL="457200" rtl="0" algn="l">
              <a:spcBef>
                <a:spcPts val="0"/>
              </a:spcBef>
              <a:spcAft>
                <a:spcPts val="0"/>
              </a:spcAft>
              <a:buSzPct val="100000"/>
              <a:buChar char="●"/>
            </a:pPr>
            <a:r>
              <a:rPr i="1" lang="en" sz="1800"/>
              <a:t>Team D</a:t>
            </a:r>
            <a:endParaRPr i="1" sz="1800"/>
          </a:p>
          <a:p>
            <a:pPr indent="0" lvl="0" marL="0" rtl="0" algn="l">
              <a:spcBef>
                <a:spcPts val="1200"/>
              </a:spcBef>
              <a:spcAft>
                <a:spcPts val="1200"/>
              </a:spcAft>
              <a:buNone/>
            </a:pPr>
            <a:r>
              <a:t/>
            </a:r>
            <a:endParaRPr sz="18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4"/>
          <p:cNvSpPr txBox="1"/>
          <p:nvPr>
            <p:ph type="title"/>
          </p:nvPr>
        </p:nvSpPr>
        <p:spPr>
          <a:xfrm>
            <a:off x="819150" y="845600"/>
            <a:ext cx="75057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Learning Objectives</a:t>
            </a:r>
            <a:endParaRPr/>
          </a:p>
        </p:txBody>
      </p:sp>
      <p:sp>
        <p:nvSpPr>
          <p:cNvPr id="134" name="Google Shape;134;p14"/>
          <p:cNvSpPr txBox="1"/>
          <p:nvPr>
            <p:ph idx="1" type="body"/>
          </p:nvPr>
        </p:nvSpPr>
        <p:spPr>
          <a:xfrm>
            <a:off x="819150" y="1800200"/>
            <a:ext cx="3917400" cy="257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solidFill>
                  <a:srgbClr val="000000"/>
                </a:solidFill>
                <a:latin typeface="Arial"/>
                <a:ea typeface="Arial"/>
                <a:cs typeface="Arial"/>
                <a:sym typeface="Arial"/>
              </a:rPr>
              <a:t>To learn about the engineering challenges of this decade while learning how to approach problem solving. Use these problem solving skills to evaluate the instructors’ feedback and improve the system on hand. Calibrate and test the prototypes, problem solve with a group, and make improvements.</a:t>
            </a:r>
            <a:endParaRPr sz="1500">
              <a:solidFill>
                <a:srgbClr val="000000"/>
              </a:solidFill>
              <a:latin typeface="Arial"/>
              <a:ea typeface="Arial"/>
              <a:cs typeface="Arial"/>
              <a:sym typeface="Arial"/>
            </a:endParaRPr>
          </a:p>
          <a:p>
            <a:pPr indent="0" lvl="0" marL="0" rtl="0" algn="l">
              <a:spcBef>
                <a:spcPts val="0"/>
              </a:spcBef>
              <a:spcAft>
                <a:spcPts val="1200"/>
              </a:spcAft>
              <a:buNone/>
            </a:pPr>
            <a:r>
              <a:t/>
            </a:r>
            <a:endParaRPr/>
          </a:p>
        </p:txBody>
      </p:sp>
      <p:pic>
        <p:nvPicPr>
          <p:cNvPr id="135" name="Google Shape;135;p14"/>
          <p:cNvPicPr preferRelativeResize="0"/>
          <p:nvPr/>
        </p:nvPicPr>
        <p:blipFill>
          <a:blip r:embed="rId3">
            <a:alphaModFix/>
          </a:blip>
          <a:stretch>
            <a:fillRect/>
          </a:stretch>
        </p:blipFill>
        <p:spPr>
          <a:xfrm>
            <a:off x="4736551" y="1800212"/>
            <a:ext cx="3588250" cy="239156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5"/>
          <p:cNvSpPr txBox="1"/>
          <p:nvPr>
            <p:ph type="title"/>
          </p:nvPr>
        </p:nvSpPr>
        <p:spPr>
          <a:xfrm>
            <a:off x="819150" y="845600"/>
            <a:ext cx="75057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are the Grand Challenges in Engineering?</a:t>
            </a:r>
            <a:endParaRPr/>
          </a:p>
        </p:txBody>
      </p:sp>
      <p:sp>
        <p:nvSpPr>
          <p:cNvPr id="141" name="Google Shape;141;p15"/>
          <p:cNvSpPr txBox="1"/>
          <p:nvPr>
            <p:ph idx="1" type="body"/>
          </p:nvPr>
        </p:nvSpPr>
        <p:spPr>
          <a:xfrm>
            <a:off x="819150" y="1953725"/>
            <a:ext cx="7361100" cy="25788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sz="1500">
                <a:solidFill>
                  <a:srgbClr val="000000"/>
                </a:solidFill>
                <a:latin typeface="Arial"/>
                <a:ea typeface="Arial"/>
                <a:cs typeface="Arial"/>
                <a:sym typeface="Arial"/>
              </a:rPr>
              <a:t>National academy of engineering determined 14 main goals for this century to improve and sustain the quality of life on planet Earth. These challenges are interdisciplinary goals that engineers from various different branches should work on.</a:t>
            </a:r>
            <a:endParaRPr sz="1500">
              <a:solidFill>
                <a:srgbClr val="000000"/>
              </a:solidFill>
              <a:latin typeface="Arial"/>
              <a:ea typeface="Arial"/>
              <a:cs typeface="Arial"/>
              <a:sym typeface="Arial"/>
            </a:endParaRPr>
          </a:p>
        </p:txBody>
      </p:sp>
      <p:pic>
        <p:nvPicPr>
          <p:cNvPr id="142" name="Google Shape;142;p15"/>
          <p:cNvPicPr preferRelativeResize="0"/>
          <p:nvPr/>
        </p:nvPicPr>
        <p:blipFill>
          <a:blip r:embed="rId3">
            <a:alphaModFix/>
          </a:blip>
          <a:stretch>
            <a:fillRect/>
          </a:stretch>
        </p:blipFill>
        <p:spPr>
          <a:xfrm>
            <a:off x="2331900" y="3436013"/>
            <a:ext cx="5848350" cy="942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16"/>
          <p:cNvSpPr txBox="1"/>
          <p:nvPr>
            <p:ph type="title"/>
          </p:nvPr>
        </p:nvSpPr>
        <p:spPr>
          <a:xfrm>
            <a:off x="819150" y="845600"/>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Advanced Personalized Learning</a:t>
            </a:r>
            <a:endParaRPr/>
          </a:p>
        </p:txBody>
      </p:sp>
      <p:sp>
        <p:nvSpPr>
          <p:cNvPr id="148" name="Google Shape;148;p16"/>
          <p:cNvSpPr txBox="1"/>
          <p:nvPr>
            <p:ph idx="1" type="body"/>
          </p:nvPr>
        </p:nvSpPr>
        <p:spPr>
          <a:xfrm>
            <a:off x="819150" y="168757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350">
                <a:solidFill>
                  <a:srgbClr val="475759"/>
                </a:solidFill>
                <a:highlight>
                  <a:srgbClr val="FFFFFF"/>
                </a:highlight>
                <a:latin typeface="Arial"/>
                <a:ea typeface="Arial"/>
                <a:cs typeface="Arial"/>
                <a:sym typeface="Arial"/>
              </a:rPr>
              <a:t>Given the diversity of individual preferences, and the complexity of each human brain, developing teaching methods that optimize learning will require engineering solutions of the future.</a:t>
            </a:r>
            <a:r>
              <a:rPr lang="en" sz="1600"/>
              <a:t> </a:t>
            </a:r>
            <a:endParaRPr sz="1600"/>
          </a:p>
        </p:txBody>
      </p:sp>
      <p:sp>
        <p:nvSpPr>
          <p:cNvPr id="149" name="Google Shape;149;p16"/>
          <p:cNvSpPr txBox="1"/>
          <p:nvPr>
            <p:ph idx="2" type="body"/>
          </p:nvPr>
        </p:nvSpPr>
        <p:spPr>
          <a:xfrm>
            <a:off x="4638675" y="2571750"/>
            <a:ext cx="3686100" cy="1145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350">
                <a:solidFill>
                  <a:srgbClr val="475759"/>
                </a:solidFill>
                <a:highlight>
                  <a:srgbClr val="FFFFFF"/>
                </a:highlight>
                <a:latin typeface="Arial"/>
                <a:ea typeface="Arial"/>
                <a:cs typeface="Arial"/>
                <a:sym typeface="Arial"/>
              </a:rPr>
              <a:t>Currently, solar energy provides less than 1 percent of the world's total energy, but it has the potential to provide much, much more.</a:t>
            </a:r>
            <a:endParaRPr sz="1600"/>
          </a:p>
        </p:txBody>
      </p:sp>
      <p:sp>
        <p:nvSpPr>
          <p:cNvPr id="150" name="Google Shape;150;p16"/>
          <p:cNvSpPr txBox="1"/>
          <p:nvPr>
            <p:ph type="title"/>
          </p:nvPr>
        </p:nvSpPr>
        <p:spPr>
          <a:xfrm>
            <a:off x="4638675" y="3682900"/>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Make Solar Energy Economical</a:t>
            </a:r>
            <a:endParaRPr/>
          </a:p>
        </p:txBody>
      </p:sp>
      <p:pic>
        <p:nvPicPr>
          <p:cNvPr id="151" name="Google Shape;151;p16"/>
          <p:cNvPicPr preferRelativeResize="0"/>
          <p:nvPr/>
        </p:nvPicPr>
        <p:blipFill rotWithShape="1">
          <a:blip r:embed="rId3">
            <a:alphaModFix/>
          </a:blip>
          <a:srcRect b="0" l="20423" r="30446" t="0"/>
          <a:stretch/>
        </p:blipFill>
        <p:spPr>
          <a:xfrm>
            <a:off x="1276925" y="3098237"/>
            <a:ext cx="2770551" cy="1726375"/>
          </a:xfrm>
          <a:prstGeom prst="rect">
            <a:avLst/>
          </a:prstGeom>
          <a:noFill/>
          <a:ln>
            <a:noFill/>
          </a:ln>
        </p:spPr>
      </p:pic>
      <p:pic>
        <p:nvPicPr>
          <p:cNvPr id="152" name="Google Shape;152;p16"/>
          <p:cNvPicPr preferRelativeResize="0"/>
          <p:nvPr/>
        </p:nvPicPr>
        <p:blipFill>
          <a:blip r:embed="rId4">
            <a:alphaModFix/>
          </a:blip>
          <a:stretch>
            <a:fillRect/>
          </a:stretch>
        </p:blipFill>
        <p:spPr>
          <a:xfrm>
            <a:off x="5230200" y="534225"/>
            <a:ext cx="2770552" cy="1847612"/>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17"/>
          <p:cNvSpPr txBox="1"/>
          <p:nvPr>
            <p:ph type="title"/>
          </p:nvPr>
        </p:nvSpPr>
        <p:spPr>
          <a:xfrm>
            <a:off x="819150" y="845600"/>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Enhance Virtual Reality</a:t>
            </a:r>
            <a:endParaRPr/>
          </a:p>
        </p:txBody>
      </p:sp>
      <p:sp>
        <p:nvSpPr>
          <p:cNvPr id="158" name="Google Shape;158;p17"/>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50">
                <a:solidFill>
                  <a:srgbClr val="475759"/>
                </a:solidFill>
                <a:highlight>
                  <a:srgbClr val="FFFFFF"/>
                </a:highlight>
                <a:latin typeface="Arial"/>
                <a:ea typeface="Arial"/>
                <a:cs typeface="Arial"/>
                <a:sym typeface="Arial"/>
              </a:rPr>
              <a:t>Within many specialized fields, from psychiatry to education, virtual reality is becoming a powerful new tool for training practitioners and treating patients, in addition to its growing use in various forms of entertainment.</a:t>
            </a:r>
            <a:endParaRPr sz="1700"/>
          </a:p>
        </p:txBody>
      </p:sp>
      <p:sp>
        <p:nvSpPr>
          <p:cNvPr id="159" name="Google Shape;159;p17"/>
          <p:cNvSpPr txBox="1"/>
          <p:nvPr>
            <p:ph idx="2" type="body"/>
          </p:nvPr>
        </p:nvSpPr>
        <p:spPr>
          <a:xfrm>
            <a:off x="4638675" y="1575650"/>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50">
                <a:solidFill>
                  <a:srgbClr val="475759"/>
                </a:solidFill>
                <a:highlight>
                  <a:srgbClr val="FFFFFF"/>
                </a:highlight>
                <a:latin typeface="Arial"/>
                <a:ea typeface="Arial"/>
                <a:cs typeface="Arial"/>
                <a:sym typeface="Arial"/>
              </a:rPr>
              <a:t>A lot of research has been focused on creating thinking machines—computers capable of emulating human intelligence— however, reverse-engineering the brain could have multiple impacts that go far beyond artificial intelligence and will promise great advances in health care, manufacturing, and communication.</a:t>
            </a:r>
            <a:endParaRPr sz="1700"/>
          </a:p>
        </p:txBody>
      </p:sp>
      <p:sp>
        <p:nvSpPr>
          <p:cNvPr id="160" name="Google Shape;160;p17"/>
          <p:cNvSpPr txBox="1"/>
          <p:nvPr>
            <p:ph type="title"/>
          </p:nvPr>
        </p:nvSpPr>
        <p:spPr>
          <a:xfrm>
            <a:off x="4638675" y="3667175"/>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Reverse-Engineer the Brain</a:t>
            </a:r>
            <a:endParaRPr/>
          </a:p>
        </p:txBody>
      </p:sp>
      <p:pic>
        <p:nvPicPr>
          <p:cNvPr id="161" name="Google Shape;161;p17"/>
          <p:cNvPicPr preferRelativeResize="0"/>
          <p:nvPr/>
        </p:nvPicPr>
        <p:blipFill>
          <a:blip r:embed="rId3">
            <a:alphaModFix/>
          </a:blip>
          <a:stretch>
            <a:fillRect/>
          </a:stretch>
        </p:blipFill>
        <p:spPr>
          <a:xfrm>
            <a:off x="717300" y="3667176"/>
            <a:ext cx="3588750" cy="1098599"/>
          </a:xfrm>
          <a:prstGeom prst="rect">
            <a:avLst/>
          </a:prstGeom>
          <a:noFill/>
          <a:ln>
            <a:noFill/>
          </a:ln>
        </p:spPr>
      </p:pic>
      <p:pic>
        <p:nvPicPr>
          <p:cNvPr id="162" name="Google Shape;162;p17"/>
          <p:cNvPicPr preferRelativeResize="0"/>
          <p:nvPr/>
        </p:nvPicPr>
        <p:blipFill>
          <a:blip r:embed="rId4">
            <a:alphaModFix/>
          </a:blip>
          <a:stretch>
            <a:fillRect/>
          </a:stretch>
        </p:blipFill>
        <p:spPr>
          <a:xfrm>
            <a:off x="4638674" y="264576"/>
            <a:ext cx="3588750" cy="10986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18"/>
          <p:cNvSpPr txBox="1"/>
          <p:nvPr>
            <p:ph type="title"/>
          </p:nvPr>
        </p:nvSpPr>
        <p:spPr>
          <a:xfrm>
            <a:off x="819150" y="845600"/>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Engineer Better Medicine</a:t>
            </a:r>
            <a:endParaRPr/>
          </a:p>
        </p:txBody>
      </p:sp>
      <p:sp>
        <p:nvSpPr>
          <p:cNvPr id="168" name="Google Shape;168;p18"/>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50">
                <a:solidFill>
                  <a:srgbClr val="475759"/>
                </a:solidFill>
                <a:highlight>
                  <a:srgbClr val="FFFFFF"/>
                </a:highlight>
                <a:latin typeface="Arial"/>
                <a:ea typeface="Arial"/>
                <a:cs typeface="Arial"/>
                <a:sym typeface="Arial"/>
              </a:rPr>
              <a:t>Engineering can enable the development of new systems to use genetic information, sense small changes in the body, assess new drugs, and deliver vaccines to provide health care directly tailored to each person.</a:t>
            </a:r>
            <a:endParaRPr sz="1700"/>
          </a:p>
        </p:txBody>
      </p:sp>
      <p:sp>
        <p:nvSpPr>
          <p:cNvPr id="169" name="Google Shape;169;p18"/>
          <p:cNvSpPr txBox="1"/>
          <p:nvPr>
            <p:ph idx="2" type="body"/>
          </p:nvPr>
        </p:nvSpPr>
        <p:spPr>
          <a:xfrm>
            <a:off x="4638675" y="1499950"/>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50">
                <a:solidFill>
                  <a:srgbClr val="475759"/>
                </a:solidFill>
                <a:highlight>
                  <a:srgbClr val="FFFFFF"/>
                </a:highlight>
                <a:latin typeface="Arial"/>
                <a:ea typeface="Arial"/>
                <a:cs typeface="Arial"/>
                <a:sym typeface="Arial"/>
              </a:rPr>
              <a:t>As computers have become available for all aspects of human endeavors, there is now a consensus that a systematic approach to health informatics - the acquisition, management, and use of information in health - can greatly enhance the quality and efficiency of medical care and the response to widespread public health emergencies.</a:t>
            </a:r>
            <a:endParaRPr sz="1700"/>
          </a:p>
        </p:txBody>
      </p:sp>
      <p:sp>
        <p:nvSpPr>
          <p:cNvPr id="170" name="Google Shape;170;p18"/>
          <p:cNvSpPr txBox="1"/>
          <p:nvPr>
            <p:ph type="title"/>
          </p:nvPr>
        </p:nvSpPr>
        <p:spPr>
          <a:xfrm>
            <a:off x="4638675" y="3725850"/>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Advanced Health Economics</a:t>
            </a:r>
            <a:endParaRPr/>
          </a:p>
        </p:txBody>
      </p:sp>
      <p:pic>
        <p:nvPicPr>
          <p:cNvPr id="171" name="Google Shape;171;p18"/>
          <p:cNvPicPr preferRelativeResize="0"/>
          <p:nvPr/>
        </p:nvPicPr>
        <p:blipFill>
          <a:blip r:embed="rId3">
            <a:alphaModFix/>
          </a:blip>
          <a:stretch>
            <a:fillRect/>
          </a:stretch>
        </p:blipFill>
        <p:spPr>
          <a:xfrm>
            <a:off x="963450" y="3683125"/>
            <a:ext cx="3397501" cy="1040050"/>
          </a:xfrm>
          <a:prstGeom prst="rect">
            <a:avLst/>
          </a:prstGeom>
          <a:noFill/>
          <a:ln>
            <a:noFill/>
          </a:ln>
        </p:spPr>
      </p:pic>
      <p:pic>
        <p:nvPicPr>
          <p:cNvPr id="172" name="Google Shape;172;p18"/>
          <p:cNvPicPr preferRelativeResize="0"/>
          <p:nvPr/>
        </p:nvPicPr>
        <p:blipFill>
          <a:blip r:embed="rId4">
            <a:alphaModFix/>
          </a:blip>
          <a:stretch>
            <a:fillRect/>
          </a:stretch>
        </p:blipFill>
        <p:spPr>
          <a:xfrm>
            <a:off x="4781275" y="293325"/>
            <a:ext cx="3397415" cy="1040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19"/>
          <p:cNvSpPr txBox="1"/>
          <p:nvPr>
            <p:ph type="title"/>
          </p:nvPr>
        </p:nvSpPr>
        <p:spPr>
          <a:xfrm>
            <a:off x="819150" y="478950"/>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Restore and Improve Urban Infrastructure</a:t>
            </a:r>
            <a:endParaRPr/>
          </a:p>
        </p:txBody>
      </p:sp>
      <p:sp>
        <p:nvSpPr>
          <p:cNvPr id="178" name="Google Shape;178;p19"/>
          <p:cNvSpPr txBox="1"/>
          <p:nvPr>
            <p:ph idx="1" type="body"/>
          </p:nvPr>
        </p:nvSpPr>
        <p:spPr>
          <a:xfrm>
            <a:off x="819150" y="1501850"/>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50">
                <a:solidFill>
                  <a:srgbClr val="475759"/>
                </a:solidFill>
                <a:highlight>
                  <a:srgbClr val="FFFFFF"/>
                </a:highlight>
                <a:latin typeface="Arial"/>
                <a:ea typeface="Arial"/>
                <a:cs typeface="Arial"/>
                <a:sym typeface="Arial"/>
              </a:rPr>
              <a:t>Infrastructure is the combination of fundamental systems that support a community, region, or country. Society faces the formidable challenge of modernizing the fundamental structures that will support our civilization in centuries ahead.</a:t>
            </a:r>
            <a:endParaRPr sz="1700"/>
          </a:p>
        </p:txBody>
      </p:sp>
      <p:sp>
        <p:nvSpPr>
          <p:cNvPr id="179" name="Google Shape;179;p19"/>
          <p:cNvSpPr txBox="1"/>
          <p:nvPr>
            <p:ph idx="2" type="body"/>
          </p:nvPr>
        </p:nvSpPr>
        <p:spPr>
          <a:xfrm>
            <a:off x="4638675" y="188447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50">
                <a:solidFill>
                  <a:srgbClr val="475759"/>
                </a:solidFill>
                <a:highlight>
                  <a:srgbClr val="FFFFFF"/>
                </a:highlight>
                <a:latin typeface="Arial"/>
                <a:ea typeface="Arial"/>
                <a:cs typeface="Arial"/>
                <a:sym typeface="Arial"/>
              </a:rPr>
              <a:t>Computer systems are involved in the management of almost all areas of our lives; from electronic communications, and data systems, to controlling traffic lights to routing airplanes. It is clear that engineering needs to develop innovations for addressing a long list of cybersecurity priorities</a:t>
            </a:r>
            <a:endParaRPr sz="1500"/>
          </a:p>
        </p:txBody>
      </p:sp>
      <p:sp>
        <p:nvSpPr>
          <p:cNvPr id="180" name="Google Shape;180;p19"/>
          <p:cNvSpPr txBox="1"/>
          <p:nvPr>
            <p:ph type="title"/>
          </p:nvPr>
        </p:nvSpPr>
        <p:spPr>
          <a:xfrm>
            <a:off x="4638675" y="3484125"/>
            <a:ext cx="3686100" cy="954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Secure Cyberspace</a:t>
            </a:r>
            <a:endParaRPr/>
          </a:p>
        </p:txBody>
      </p:sp>
      <p:pic>
        <p:nvPicPr>
          <p:cNvPr id="181" name="Google Shape;181;p19"/>
          <p:cNvPicPr preferRelativeResize="0"/>
          <p:nvPr/>
        </p:nvPicPr>
        <p:blipFill>
          <a:blip r:embed="rId3">
            <a:alphaModFix/>
          </a:blip>
          <a:stretch>
            <a:fillRect/>
          </a:stretch>
        </p:blipFill>
        <p:spPr>
          <a:xfrm>
            <a:off x="819150" y="3545150"/>
            <a:ext cx="3486725" cy="1067375"/>
          </a:xfrm>
          <a:prstGeom prst="rect">
            <a:avLst/>
          </a:prstGeom>
          <a:noFill/>
          <a:ln>
            <a:noFill/>
          </a:ln>
        </p:spPr>
      </p:pic>
      <p:pic>
        <p:nvPicPr>
          <p:cNvPr id="182" name="Google Shape;182;p19"/>
          <p:cNvPicPr preferRelativeResize="0"/>
          <p:nvPr/>
        </p:nvPicPr>
        <p:blipFill>
          <a:blip r:embed="rId4">
            <a:alphaModFix/>
          </a:blip>
          <a:stretch>
            <a:fillRect/>
          </a:stretch>
        </p:blipFill>
        <p:spPr>
          <a:xfrm>
            <a:off x="4638674" y="478951"/>
            <a:ext cx="3486725" cy="1067368"/>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0"/>
          <p:cNvSpPr txBox="1"/>
          <p:nvPr>
            <p:ph type="title"/>
          </p:nvPr>
        </p:nvSpPr>
        <p:spPr>
          <a:xfrm>
            <a:off x="819150" y="845600"/>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Provide Access to Clean Water</a:t>
            </a:r>
            <a:endParaRPr/>
          </a:p>
        </p:txBody>
      </p:sp>
      <p:sp>
        <p:nvSpPr>
          <p:cNvPr id="188" name="Google Shape;188;p20"/>
          <p:cNvSpPr txBox="1"/>
          <p:nvPr>
            <p:ph idx="1" type="body"/>
          </p:nvPr>
        </p:nvSpPr>
        <p:spPr>
          <a:xfrm>
            <a:off x="819150" y="19907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50">
                <a:solidFill>
                  <a:srgbClr val="475759"/>
                </a:solidFill>
                <a:highlight>
                  <a:srgbClr val="FFFFFF"/>
                </a:highlight>
                <a:latin typeface="Arial"/>
                <a:ea typeface="Arial"/>
                <a:cs typeface="Arial"/>
                <a:sym typeface="Arial"/>
              </a:rPr>
              <a:t>The world's water supplies are facing new threats; affordable, advanced technologies could make a difference for millions of people around the world.</a:t>
            </a:r>
            <a:endParaRPr sz="1700"/>
          </a:p>
        </p:txBody>
      </p:sp>
      <p:sp>
        <p:nvSpPr>
          <p:cNvPr id="189" name="Google Shape;189;p20"/>
          <p:cNvSpPr txBox="1"/>
          <p:nvPr>
            <p:ph idx="2" type="body"/>
          </p:nvPr>
        </p:nvSpPr>
        <p:spPr>
          <a:xfrm>
            <a:off x="4638675" y="1853925"/>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50">
                <a:solidFill>
                  <a:srgbClr val="475759"/>
                </a:solidFill>
                <a:highlight>
                  <a:srgbClr val="FFFFFF"/>
                </a:highlight>
                <a:latin typeface="Arial"/>
                <a:ea typeface="Arial"/>
                <a:cs typeface="Arial"/>
                <a:sym typeface="Arial"/>
              </a:rPr>
              <a:t>Human-engineered fusion has been demonstrated on a small scale. The challenge is to scale up the process to commercial proportions, in an efficient, economical, and environmentally benign way.</a:t>
            </a:r>
            <a:endParaRPr sz="1700"/>
          </a:p>
        </p:txBody>
      </p:sp>
      <p:sp>
        <p:nvSpPr>
          <p:cNvPr id="190" name="Google Shape;190;p20"/>
          <p:cNvSpPr txBox="1"/>
          <p:nvPr>
            <p:ph type="title"/>
          </p:nvPr>
        </p:nvSpPr>
        <p:spPr>
          <a:xfrm>
            <a:off x="4638675" y="3484125"/>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Provide Energy from Fusion</a:t>
            </a:r>
            <a:endParaRPr/>
          </a:p>
        </p:txBody>
      </p:sp>
      <p:pic>
        <p:nvPicPr>
          <p:cNvPr id="191" name="Google Shape;191;p20"/>
          <p:cNvPicPr preferRelativeResize="0"/>
          <p:nvPr/>
        </p:nvPicPr>
        <p:blipFill>
          <a:blip r:embed="rId3">
            <a:alphaModFix/>
          </a:blip>
          <a:stretch>
            <a:fillRect/>
          </a:stretch>
        </p:blipFill>
        <p:spPr>
          <a:xfrm>
            <a:off x="952575" y="3397224"/>
            <a:ext cx="3402227" cy="1041500"/>
          </a:xfrm>
          <a:prstGeom prst="rect">
            <a:avLst/>
          </a:prstGeom>
          <a:noFill/>
          <a:ln>
            <a:noFill/>
          </a:ln>
        </p:spPr>
      </p:pic>
      <p:pic>
        <p:nvPicPr>
          <p:cNvPr id="192" name="Google Shape;192;p20"/>
          <p:cNvPicPr preferRelativeResize="0"/>
          <p:nvPr/>
        </p:nvPicPr>
        <p:blipFill>
          <a:blip r:embed="rId4">
            <a:alphaModFix/>
          </a:blip>
          <a:stretch>
            <a:fillRect/>
          </a:stretch>
        </p:blipFill>
        <p:spPr>
          <a:xfrm>
            <a:off x="4780624" y="597445"/>
            <a:ext cx="3402215" cy="1041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1"/>
          <p:cNvSpPr txBox="1"/>
          <p:nvPr>
            <p:ph type="title"/>
          </p:nvPr>
        </p:nvSpPr>
        <p:spPr>
          <a:xfrm>
            <a:off x="819150" y="845600"/>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Prevent Nuclear Terror</a:t>
            </a:r>
            <a:endParaRPr/>
          </a:p>
        </p:txBody>
      </p:sp>
      <p:sp>
        <p:nvSpPr>
          <p:cNvPr id="198" name="Google Shape;198;p21"/>
          <p:cNvSpPr txBox="1"/>
          <p:nvPr>
            <p:ph idx="1" type="body"/>
          </p:nvPr>
        </p:nvSpPr>
        <p:spPr>
          <a:xfrm>
            <a:off x="819150" y="1491650"/>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50">
                <a:solidFill>
                  <a:srgbClr val="475759"/>
                </a:solidFill>
                <a:highlight>
                  <a:srgbClr val="FFFFFF"/>
                </a:highlight>
                <a:latin typeface="Arial"/>
                <a:ea typeface="Arial"/>
                <a:cs typeface="Arial"/>
                <a:sym typeface="Arial"/>
              </a:rPr>
              <a:t>The need for technologies to prevent and respond to a nuclear attack is growing.</a:t>
            </a:r>
            <a:endParaRPr sz="1700"/>
          </a:p>
        </p:txBody>
      </p:sp>
      <p:sp>
        <p:nvSpPr>
          <p:cNvPr id="199" name="Google Shape;199;p21"/>
          <p:cNvSpPr txBox="1"/>
          <p:nvPr>
            <p:ph idx="2" type="body"/>
          </p:nvPr>
        </p:nvSpPr>
        <p:spPr>
          <a:xfrm>
            <a:off x="4638675" y="2322450"/>
            <a:ext cx="3686100" cy="2448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450">
                <a:solidFill>
                  <a:srgbClr val="475759"/>
                </a:solidFill>
                <a:highlight>
                  <a:srgbClr val="FFFFFF"/>
                </a:highlight>
                <a:latin typeface="Arial"/>
                <a:ea typeface="Arial"/>
                <a:cs typeface="Arial"/>
                <a:sym typeface="Arial"/>
              </a:rPr>
              <a:t>Engineers can help restore balance to the nitrogen cycle with better fertilization technologies and by capturing and recycling waste.</a:t>
            </a:r>
            <a:endParaRPr sz="1700"/>
          </a:p>
        </p:txBody>
      </p:sp>
      <p:sp>
        <p:nvSpPr>
          <p:cNvPr id="200" name="Google Shape;200;p21"/>
          <p:cNvSpPr txBox="1"/>
          <p:nvPr>
            <p:ph type="title"/>
          </p:nvPr>
        </p:nvSpPr>
        <p:spPr>
          <a:xfrm>
            <a:off x="4638675" y="3484125"/>
            <a:ext cx="3686100" cy="954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Manage the Nitrogen Cycle</a:t>
            </a:r>
            <a:endParaRPr/>
          </a:p>
        </p:txBody>
      </p:sp>
      <p:pic>
        <p:nvPicPr>
          <p:cNvPr id="201" name="Google Shape;201;p21"/>
          <p:cNvPicPr preferRelativeResize="0"/>
          <p:nvPr/>
        </p:nvPicPr>
        <p:blipFill>
          <a:blip r:embed="rId3">
            <a:alphaModFix/>
          </a:blip>
          <a:stretch>
            <a:fillRect/>
          </a:stretch>
        </p:blipFill>
        <p:spPr>
          <a:xfrm>
            <a:off x="819150" y="2730925"/>
            <a:ext cx="3555751" cy="1088500"/>
          </a:xfrm>
          <a:prstGeom prst="rect">
            <a:avLst/>
          </a:prstGeom>
          <a:noFill/>
          <a:ln>
            <a:noFill/>
          </a:ln>
        </p:spPr>
      </p:pic>
      <p:pic>
        <p:nvPicPr>
          <p:cNvPr id="202" name="Google Shape;202;p21"/>
          <p:cNvPicPr preferRelativeResize="0"/>
          <p:nvPr/>
        </p:nvPicPr>
        <p:blipFill>
          <a:blip r:embed="rId4">
            <a:alphaModFix/>
          </a:blip>
          <a:stretch>
            <a:fillRect/>
          </a:stretch>
        </p:blipFill>
        <p:spPr>
          <a:xfrm>
            <a:off x="4769025" y="845594"/>
            <a:ext cx="3555751" cy="1088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